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embeddedFontLst>
    <p:embeddedFont>
      <p:font typeface="Alexandria" panose="020B0604020202020204" charset="-78"/>
      <p:regular r:id="rId15"/>
    </p:embeddedFont>
    <p:embeddedFont>
      <p:font typeface="Nobile" panose="020B0604020202020204" charset="0"/>
      <p:regular r:id="rId16"/>
    </p:embeddedFont>
  </p:embeddedFontLst>
  <p:defaultTextStyle>
    <a:defPPr>
      <a:defRPr lang="en-R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1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655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2975429" y="1764505"/>
            <a:ext cx="5374782" cy="2183011"/>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Medical Tracking System </a:t>
            </a:r>
            <a:endParaRPr lang="en-US" sz="4450" dirty="0"/>
          </a:p>
        </p:txBody>
      </p:sp>
      <p:sp>
        <p:nvSpPr>
          <p:cNvPr id="4" name="Text 1"/>
          <p:cNvSpPr/>
          <p:nvPr/>
        </p:nvSpPr>
        <p:spPr>
          <a:xfrm>
            <a:off x="793790" y="4287679"/>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This presentation outlines a transformative solution to address medication access challenges, particularly in remote areas. Our medication availability tracking system connects patients and pharmacists, ensuring timely access to essential medications and improving healthcare outcomes. We aim to save time and money, and reduce stress and uncertainty.</a:t>
            </a:r>
            <a:endParaRPr lang="en-US" sz="1750" dirty="0"/>
          </a:p>
        </p:txBody>
      </p:sp>
      <p:sp>
        <p:nvSpPr>
          <p:cNvPr id="5" name="Shape 2"/>
          <p:cNvSpPr/>
          <p:nvPr/>
        </p:nvSpPr>
        <p:spPr>
          <a:xfrm>
            <a:off x="793790" y="6737152"/>
            <a:ext cx="362903" cy="362903"/>
          </a:xfrm>
          <a:prstGeom prst="roundRect">
            <a:avLst>
              <a:gd name="adj" fmla="val 25194296"/>
            </a:avLst>
          </a:prstGeom>
          <a:noFill/>
          <a:ln w="7620">
            <a:solidFill>
              <a:srgbClr val="FFFFFF"/>
            </a:solidFill>
            <a:prstDash val="solid"/>
          </a:ln>
        </p:spPr>
        <p:txBody>
          <a:bodyPr/>
          <a:lstStyle/>
          <a:p>
            <a:endParaRPr lang="en-RW"/>
          </a:p>
        </p:txBody>
      </p:sp>
      <p:pic>
        <p:nvPicPr>
          <p:cNvPr id="6" name="Image 1" descr="preencoded.png"/>
          <p:cNvPicPr>
            <a:picLocks noChangeAspect="1"/>
          </p:cNvPicPr>
          <p:nvPr/>
        </p:nvPicPr>
        <p:blipFill>
          <a:blip r:embed="rId3"/>
          <a:stretch>
            <a:fillRect/>
          </a:stretch>
        </p:blipFill>
        <p:spPr>
          <a:xfrm>
            <a:off x="801410" y="6744772"/>
            <a:ext cx="347663" cy="347663"/>
          </a:xfrm>
          <a:prstGeom prst="rect">
            <a:avLst/>
          </a:prstGeom>
        </p:spPr>
      </p:pic>
      <p:sp>
        <p:nvSpPr>
          <p:cNvPr id="7" name="Text 3"/>
          <p:cNvSpPr/>
          <p:nvPr/>
        </p:nvSpPr>
        <p:spPr>
          <a:xfrm>
            <a:off x="1270040" y="6720245"/>
            <a:ext cx="2959894"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9" name="Picture 8" descr="A blue and grey symbol&#10;&#10;AI-generated content may be incorrect.">
            <a:extLst>
              <a:ext uri="{FF2B5EF4-FFF2-40B4-BE49-F238E27FC236}">
                <a16:creationId xmlns:a16="http://schemas.microsoft.com/office/drawing/2014/main" id="{90C10AA1-91CD-BC4F-D82E-72D7EC062BCE}"/>
              </a:ext>
            </a:extLst>
          </p:cNvPr>
          <p:cNvPicPr>
            <a:picLocks noChangeAspect="1"/>
          </p:cNvPicPr>
          <p:nvPr/>
        </p:nvPicPr>
        <p:blipFill>
          <a:blip r:embed="rId4"/>
          <a:stretch>
            <a:fillRect/>
          </a:stretch>
        </p:blipFill>
        <p:spPr>
          <a:xfrm>
            <a:off x="101600" y="283029"/>
            <a:ext cx="3449896" cy="3831771"/>
          </a:xfrm>
          <a:prstGeom prst="rect">
            <a:avLst/>
          </a:prstGeom>
        </p:spPr>
      </p:pic>
      <p:pic>
        <p:nvPicPr>
          <p:cNvPr id="11" name="Picture 10" descr="A screen shot of a phone&#10;&#10;AI-generated content may be incorrect.">
            <a:extLst>
              <a:ext uri="{FF2B5EF4-FFF2-40B4-BE49-F238E27FC236}">
                <a16:creationId xmlns:a16="http://schemas.microsoft.com/office/drawing/2014/main" id="{970D9C2A-A178-AAA9-D6A3-4C85469447CB}"/>
              </a:ext>
            </a:extLst>
          </p:cNvPr>
          <p:cNvPicPr>
            <a:picLocks noChangeAspect="1"/>
          </p:cNvPicPr>
          <p:nvPr/>
        </p:nvPicPr>
        <p:blipFill>
          <a:blip r:embed="rId5"/>
          <a:stretch>
            <a:fillRect/>
          </a:stretch>
        </p:blipFill>
        <p:spPr>
          <a:xfrm>
            <a:off x="10138564" y="281237"/>
            <a:ext cx="4085436" cy="771613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5169"/>
          </a:xfrm>
          <a:prstGeom prst="rect">
            <a:avLst/>
          </a:prstGeom>
        </p:spPr>
      </p:pic>
      <p:sp>
        <p:nvSpPr>
          <p:cNvPr id="3" name="Text 0"/>
          <p:cNvSpPr/>
          <p:nvPr/>
        </p:nvSpPr>
        <p:spPr>
          <a:xfrm>
            <a:off x="645438" y="2812494"/>
            <a:ext cx="8983742" cy="576263"/>
          </a:xfrm>
          <a:prstGeom prst="rect">
            <a:avLst/>
          </a:prstGeom>
          <a:noFill/>
          <a:ln/>
        </p:spPr>
        <p:txBody>
          <a:bodyPr wrap="none" lIns="0" tIns="0" rIns="0" bIns="0" rtlCol="0" anchor="t"/>
          <a:lstStyle/>
          <a:p>
            <a:pPr marL="0" indent="0">
              <a:lnSpc>
                <a:spcPts val="4500"/>
              </a:lnSpc>
              <a:buNone/>
            </a:pPr>
            <a:r>
              <a:rPr lang="en-US" sz="3600" dirty="0">
                <a:solidFill>
                  <a:srgbClr val="1B1B27"/>
                </a:solidFill>
                <a:latin typeface="Alexandria" pitchFamily="34" charset="0"/>
                <a:ea typeface="Alexandria" pitchFamily="34" charset="-122"/>
                <a:cs typeface="Alexandria" pitchFamily="34" charset="-120"/>
              </a:rPr>
              <a:t>Process: From Research to Deployment</a:t>
            </a:r>
            <a:endParaRPr lang="en-US" sz="3600" dirty="0"/>
          </a:p>
        </p:txBody>
      </p:sp>
      <p:sp>
        <p:nvSpPr>
          <p:cNvPr id="4" name="Shape 1"/>
          <p:cNvSpPr/>
          <p:nvPr/>
        </p:nvSpPr>
        <p:spPr>
          <a:xfrm>
            <a:off x="7303770" y="3665339"/>
            <a:ext cx="22860" cy="4056936"/>
          </a:xfrm>
          <a:prstGeom prst="roundRect">
            <a:avLst>
              <a:gd name="adj" fmla="val 338821"/>
            </a:avLst>
          </a:prstGeom>
          <a:solidFill>
            <a:srgbClr val="B8C3DF"/>
          </a:solidFill>
          <a:ln/>
        </p:spPr>
        <p:txBody>
          <a:bodyPr/>
          <a:lstStyle/>
          <a:p>
            <a:endParaRPr lang="en-RW"/>
          </a:p>
        </p:txBody>
      </p:sp>
      <p:sp>
        <p:nvSpPr>
          <p:cNvPr id="5" name="Shape 2"/>
          <p:cNvSpPr/>
          <p:nvPr/>
        </p:nvSpPr>
        <p:spPr>
          <a:xfrm>
            <a:off x="6485156" y="4068723"/>
            <a:ext cx="645438" cy="22860"/>
          </a:xfrm>
          <a:prstGeom prst="roundRect">
            <a:avLst>
              <a:gd name="adj" fmla="val 338821"/>
            </a:avLst>
          </a:prstGeom>
          <a:solidFill>
            <a:srgbClr val="B8C3DF"/>
          </a:solidFill>
          <a:ln/>
        </p:spPr>
        <p:txBody>
          <a:bodyPr/>
          <a:lstStyle/>
          <a:p>
            <a:endParaRPr lang="en-RW"/>
          </a:p>
        </p:txBody>
      </p:sp>
      <p:sp>
        <p:nvSpPr>
          <p:cNvPr id="6" name="Shape 3"/>
          <p:cNvSpPr/>
          <p:nvPr/>
        </p:nvSpPr>
        <p:spPr>
          <a:xfrm>
            <a:off x="7107734" y="3872746"/>
            <a:ext cx="414933" cy="414933"/>
          </a:xfrm>
          <a:prstGeom prst="roundRect">
            <a:avLst>
              <a:gd name="adj" fmla="val 18667"/>
            </a:avLst>
          </a:prstGeom>
          <a:solidFill>
            <a:srgbClr val="D2DDF9"/>
          </a:solidFill>
          <a:ln w="7620">
            <a:solidFill>
              <a:srgbClr val="B8C3DF"/>
            </a:solidFill>
            <a:prstDash val="solid"/>
          </a:ln>
        </p:spPr>
        <p:txBody>
          <a:bodyPr/>
          <a:lstStyle/>
          <a:p>
            <a:endParaRPr lang="en-RW"/>
          </a:p>
        </p:txBody>
      </p:sp>
      <p:sp>
        <p:nvSpPr>
          <p:cNvPr id="7" name="Text 4"/>
          <p:cNvSpPr/>
          <p:nvPr/>
        </p:nvSpPr>
        <p:spPr>
          <a:xfrm>
            <a:off x="7263229" y="3941921"/>
            <a:ext cx="103823" cy="276582"/>
          </a:xfrm>
          <a:prstGeom prst="rect">
            <a:avLst/>
          </a:prstGeom>
          <a:noFill/>
          <a:ln/>
        </p:spPr>
        <p:txBody>
          <a:bodyPr wrap="none" lIns="0" tIns="0" rIns="0" bIns="0" rtlCol="0" anchor="t"/>
          <a:lstStyle/>
          <a:p>
            <a:pPr marL="0" indent="0" algn="ctr">
              <a:lnSpc>
                <a:spcPts val="2150"/>
              </a:lnSpc>
              <a:buNone/>
            </a:pPr>
            <a:r>
              <a:rPr lang="en-US" sz="2150" dirty="0">
                <a:solidFill>
                  <a:srgbClr val="404155"/>
                </a:solidFill>
                <a:latin typeface="Alexandria" pitchFamily="34" charset="0"/>
                <a:ea typeface="Alexandria" pitchFamily="34" charset="-122"/>
                <a:cs typeface="Alexandria" pitchFamily="34" charset="-120"/>
              </a:rPr>
              <a:t>1</a:t>
            </a:r>
            <a:endParaRPr lang="en-US" sz="2150" dirty="0"/>
          </a:p>
        </p:txBody>
      </p:sp>
      <p:sp>
        <p:nvSpPr>
          <p:cNvPr id="8" name="Text 5"/>
          <p:cNvSpPr/>
          <p:nvPr/>
        </p:nvSpPr>
        <p:spPr>
          <a:xfrm>
            <a:off x="3832741" y="3849648"/>
            <a:ext cx="2468285" cy="288131"/>
          </a:xfrm>
          <a:prstGeom prst="rect">
            <a:avLst/>
          </a:prstGeom>
          <a:noFill/>
          <a:ln/>
        </p:spPr>
        <p:txBody>
          <a:bodyPr wrap="none" lIns="0" tIns="0" rIns="0" bIns="0" rtlCol="0" anchor="t"/>
          <a:lstStyle/>
          <a:p>
            <a:pPr marL="0" indent="0" algn="r">
              <a:lnSpc>
                <a:spcPts val="2250"/>
              </a:lnSpc>
              <a:buNone/>
            </a:pPr>
            <a:r>
              <a:rPr lang="en-US" sz="1800" dirty="0">
                <a:solidFill>
                  <a:srgbClr val="404155"/>
                </a:solidFill>
                <a:latin typeface="Alexandria" pitchFamily="34" charset="0"/>
                <a:ea typeface="Alexandria" pitchFamily="34" charset="-122"/>
                <a:cs typeface="Alexandria" pitchFamily="34" charset="-120"/>
              </a:rPr>
              <a:t>Research &amp; Definition</a:t>
            </a:r>
            <a:endParaRPr lang="en-US" sz="1800" dirty="0"/>
          </a:p>
        </p:txBody>
      </p:sp>
      <p:sp>
        <p:nvSpPr>
          <p:cNvPr id="9" name="Text 6"/>
          <p:cNvSpPr/>
          <p:nvPr/>
        </p:nvSpPr>
        <p:spPr>
          <a:xfrm>
            <a:off x="645438" y="4248388"/>
            <a:ext cx="5655588" cy="295037"/>
          </a:xfrm>
          <a:prstGeom prst="rect">
            <a:avLst/>
          </a:prstGeom>
          <a:noFill/>
          <a:ln/>
        </p:spPr>
        <p:txBody>
          <a:bodyPr wrap="none" lIns="0" tIns="0" rIns="0" bIns="0" rtlCol="0" anchor="t"/>
          <a:lstStyle/>
          <a:p>
            <a:pPr marL="0" indent="0" algn="r">
              <a:lnSpc>
                <a:spcPts val="2300"/>
              </a:lnSpc>
              <a:buNone/>
            </a:pPr>
            <a:r>
              <a:rPr lang="en-US" sz="1450" dirty="0">
                <a:solidFill>
                  <a:srgbClr val="404155"/>
                </a:solidFill>
                <a:latin typeface="Nobile" pitchFamily="34" charset="0"/>
                <a:ea typeface="Nobile" pitchFamily="34" charset="-122"/>
                <a:cs typeface="Nobile" pitchFamily="34" charset="-120"/>
              </a:rPr>
              <a:t>Identify and analyze user needs and pain points.</a:t>
            </a:r>
            <a:endParaRPr lang="en-US" sz="1450" dirty="0"/>
          </a:p>
        </p:txBody>
      </p:sp>
      <p:sp>
        <p:nvSpPr>
          <p:cNvPr id="10" name="Shape 7"/>
          <p:cNvSpPr/>
          <p:nvPr/>
        </p:nvSpPr>
        <p:spPr>
          <a:xfrm>
            <a:off x="7499806" y="4990624"/>
            <a:ext cx="645438" cy="22860"/>
          </a:xfrm>
          <a:prstGeom prst="roundRect">
            <a:avLst>
              <a:gd name="adj" fmla="val 338821"/>
            </a:avLst>
          </a:prstGeom>
          <a:solidFill>
            <a:srgbClr val="B8C3DF"/>
          </a:solidFill>
          <a:ln/>
        </p:spPr>
        <p:txBody>
          <a:bodyPr/>
          <a:lstStyle/>
          <a:p>
            <a:endParaRPr lang="en-RW"/>
          </a:p>
        </p:txBody>
      </p:sp>
      <p:sp>
        <p:nvSpPr>
          <p:cNvPr id="11" name="Shape 8"/>
          <p:cNvSpPr/>
          <p:nvPr/>
        </p:nvSpPr>
        <p:spPr>
          <a:xfrm>
            <a:off x="7107734" y="4794647"/>
            <a:ext cx="414933" cy="414933"/>
          </a:xfrm>
          <a:prstGeom prst="roundRect">
            <a:avLst>
              <a:gd name="adj" fmla="val 18667"/>
            </a:avLst>
          </a:prstGeom>
          <a:solidFill>
            <a:srgbClr val="D2DDF9"/>
          </a:solidFill>
          <a:ln w="7620">
            <a:solidFill>
              <a:srgbClr val="B8C3DF"/>
            </a:solidFill>
            <a:prstDash val="solid"/>
          </a:ln>
        </p:spPr>
        <p:txBody>
          <a:bodyPr/>
          <a:lstStyle/>
          <a:p>
            <a:endParaRPr lang="en-RW"/>
          </a:p>
        </p:txBody>
      </p:sp>
      <p:sp>
        <p:nvSpPr>
          <p:cNvPr id="12" name="Text 9"/>
          <p:cNvSpPr/>
          <p:nvPr/>
        </p:nvSpPr>
        <p:spPr>
          <a:xfrm>
            <a:off x="7234297" y="4863822"/>
            <a:ext cx="161806" cy="276582"/>
          </a:xfrm>
          <a:prstGeom prst="rect">
            <a:avLst/>
          </a:prstGeom>
          <a:noFill/>
          <a:ln/>
        </p:spPr>
        <p:txBody>
          <a:bodyPr wrap="none" lIns="0" tIns="0" rIns="0" bIns="0" rtlCol="0" anchor="t"/>
          <a:lstStyle/>
          <a:p>
            <a:pPr marL="0" indent="0" algn="ctr">
              <a:lnSpc>
                <a:spcPts val="2150"/>
              </a:lnSpc>
              <a:buNone/>
            </a:pPr>
            <a:r>
              <a:rPr lang="en-US" sz="2150" dirty="0">
                <a:solidFill>
                  <a:srgbClr val="404155"/>
                </a:solidFill>
                <a:latin typeface="Alexandria" pitchFamily="34" charset="0"/>
                <a:ea typeface="Alexandria" pitchFamily="34" charset="-122"/>
                <a:cs typeface="Alexandria" pitchFamily="34" charset="-120"/>
              </a:rPr>
              <a:t>2</a:t>
            </a:r>
            <a:endParaRPr lang="en-US" sz="2150" dirty="0"/>
          </a:p>
        </p:txBody>
      </p:sp>
      <p:sp>
        <p:nvSpPr>
          <p:cNvPr id="13" name="Text 10"/>
          <p:cNvSpPr/>
          <p:nvPr/>
        </p:nvSpPr>
        <p:spPr>
          <a:xfrm>
            <a:off x="8329374" y="4771549"/>
            <a:ext cx="2626876" cy="288131"/>
          </a:xfrm>
          <a:prstGeom prst="rect">
            <a:avLst/>
          </a:prstGeom>
          <a:noFill/>
          <a:ln/>
        </p:spPr>
        <p:txBody>
          <a:bodyPr wrap="none" lIns="0" tIns="0" rIns="0" bIns="0" rtlCol="0" anchor="t"/>
          <a:lstStyle/>
          <a:p>
            <a:pPr marL="0" indent="0" algn="l">
              <a:lnSpc>
                <a:spcPts val="2250"/>
              </a:lnSpc>
              <a:buNone/>
            </a:pPr>
            <a:r>
              <a:rPr lang="en-US" sz="1800" dirty="0">
                <a:solidFill>
                  <a:srgbClr val="404155"/>
                </a:solidFill>
                <a:latin typeface="Alexandria" pitchFamily="34" charset="0"/>
                <a:ea typeface="Alexandria" pitchFamily="34" charset="-122"/>
                <a:cs typeface="Alexandria" pitchFamily="34" charset="-120"/>
              </a:rPr>
              <a:t>Wireframe &amp; Prototype</a:t>
            </a:r>
            <a:endParaRPr lang="en-US" sz="1800" dirty="0"/>
          </a:p>
        </p:txBody>
      </p:sp>
      <p:sp>
        <p:nvSpPr>
          <p:cNvPr id="14" name="Text 11"/>
          <p:cNvSpPr/>
          <p:nvPr/>
        </p:nvSpPr>
        <p:spPr>
          <a:xfrm>
            <a:off x="8329374" y="5170289"/>
            <a:ext cx="5655588" cy="295037"/>
          </a:xfrm>
          <a:prstGeom prst="rect">
            <a:avLst/>
          </a:prstGeom>
          <a:noFill/>
          <a:ln/>
        </p:spPr>
        <p:txBody>
          <a:bodyPr wrap="none" lIns="0" tIns="0" rIns="0" bIns="0" rtlCol="0" anchor="t"/>
          <a:lstStyle/>
          <a:p>
            <a:pPr marL="0" indent="0" algn="l">
              <a:lnSpc>
                <a:spcPts val="2300"/>
              </a:lnSpc>
              <a:buNone/>
            </a:pPr>
            <a:r>
              <a:rPr lang="en-US" sz="1450" dirty="0">
                <a:solidFill>
                  <a:srgbClr val="404155"/>
                </a:solidFill>
                <a:latin typeface="Nobile" pitchFamily="34" charset="0"/>
                <a:ea typeface="Nobile" pitchFamily="34" charset="-122"/>
                <a:cs typeface="Nobile" pitchFamily="34" charset="-120"/>
              </a:rPr>
              <a:t>Develop a visual representation of the system.</a:t>
            </a:r>
            <a:endParaRPr lang="en-US" sz="1450" dirty="0"/>
          </a:p>
        </p:txBody>
      </p:sp>
      <p:sp>
        <p:nvSpPr>
          <p:cNvPr id="15" name="Shape 12"/>
          <p:cNvSpPr/>
          <p:nvPr/>
        </p:nvSpPr>
        <p:spPr>
          <a:xfrm>
            <a:off x="6485156" y="5820370"/>
            <a:ext cx="645438" cy="22860"/>
          </a:xfrm>
          <a:prstGeom prst="roundRect">
            <a:avLst>
              <a:gd name="adj" fmla="val 338821"/>
            </a:avLst>
          </a:prstGeom>
          <a:solidFill>
            <a:srgbClr val="B8C3DF"/>
          </a:solidFill>
          <a:ln/>
        </p:spPr>
        <p:txBody>
          <a:bodyPr/>
          <a:lstStyle/>
          <a:p>
            <a:endParaRPr lang="en-RW"/>
          </a:p>
        </p:txBody>
      </p:sp>
      <p:sp>
        <p:nvSpPr>
          <p:cNvPr id="16" name="Shape 13"/>
          <p:cNvSpPr/>
          <p:nvPr/>
        </p:nvSpPr>
        <p:spPr>
          <a:xfrm>
            <a:off x="7107734" y="5624393"/>
            <a:ext cx="414933" cy="414933"/>
          </a:xfrm>
          <a:prstGeom prst="roundRect">
            <a:avLst>
              <a:gd name="adj" fmla="val 18667"/>
            </a:avLst>
          </a:prstGeom>
          <a:solidFill>
            <a:srgbClr val="D2DDF9"/>
          </a:solidFill>
          <a:ln w="7620">
            <a:solidFill>
              <a:srgbClr val="B8C3DF"/>
            </a:solidFill>
            <a:prstDash val="solid"/>
          </a:ln>
        </p:spPr>
        <p:txBody>
          <a:bodyPr/>
          <a:lstStyle/>
          <a:p>
            <a:endParaRPr lang="en-RW"/>
          </a:p>
        </p:txBody>
      </p:sp>
      <p:sp>
        <p:nvSpPr>
          <p:cNvPr id="17" name="Text 14"/>
          <p:cNvSpPr/>
          <p:nvPr/>
        </p:nvSpPr>
        <p:spPr>
          <a:xfrm>
            <a:off x="7233702" y="5693569"/>
            <a:ext cx="162997" cy="276582"/>
          </a:xfrm>
          <a:prstGeom prst="rect">
            <a:avLst/>
          </a:prstGeom>
          <a:noFill/>
          <a:ln/>
        </p:spPr>
        <p:txBody>
          <a:bodyPr wrap="none" lIns="0" tIns="0" rIns="0" bIns="0" rtlCol="0" anchor="t"/>
          <a:lstStyle/>
          <a:p>
            <a:pPr marL="0" indent="0" algn="ctr">
              <a:lnSpc>
                <a:spcPts val="2150"/>
              </a:lnSpc>
              <a:buNone/>
            </a:pPr>
            <a:r>
              <a:rPr lang="en-US" sz="2150" dirty="0">
                <a:solidFill>
                  <a:srgbClr val="404155"/>
                </a:solidFill>
                <a:latin typeface="Alexandria" pitchFamily="34" charset="0"/>
                <a:ea typeface="Alexandria" pitchFamily="34" charset="-122"/>
                <a:cs typeface="Alexandria" pitchFamily="34" charset="-120"/>
              </a:rPr>
              <a:t>3</a:t>
            </a:r>
            <a:endParaRPr lang="en-US" sz="2150" dirty="0"/>
          </a:p>
        </p:txBody>
      </p:sp>
      <p:sp>
        <p:nvSpPr>
          <p:cNvPr id="18" name="Text 15"/>
          <p:cNvSpPr/>
          <p:nvPr/>
        </p:nvSpPr>
        <p:spPr>
          <a:xfrm>
            <a:off x="3927634" y="5601295"/>
            <a:ext cx="2373392" cy="288131"/>
          </a:xfrm>
          <a:prstGeom prst="rect">
            <a:avLst/>
          </a:prstGeom>
          <a:noFill/>
          <a:ln/>
        </p:spPr>
        <p:txBody>
          <a:bodyPr wrap="none" lIns="0" tIns="0" rIns="0" bIns="0" rtlCol="0" anchor="t"/>
          <a:lstStyle/>
          <a:p>
            <a:pPr marL="0" indent="0" algn="r">
              <a:lnSpc>
                <a:spcPts val="2250"/>
              </a:lnSpc>
              <a:buNone/>
            </a:pPr>
            <a:r>
              <a:rPr lang="en-US" sz="1800" dirty="0">
                <a:solidFill>
                  <a:srgbClr val="404155"/>
                </a:solidFill>
                <a:latin typeface="Alexandria" pitchFamily="34" charset="0"/>
                <a:ea typeface="Alexandria" pitchFamily="34" charset="-122"/>
                <a:cs typeface="Alexandria" pitchFamily="34" charset="-120"/>
              </a:rPr>
              <a:t>Integration &amp; Testing</a:t>
            </a:r>
            <a:endParaRPr lang="en-US" sz="1800" dirty="0"/>
          </a:p>
        </p:txBody>
      </p:sp>
      <p:sp>
        <p:nvSpPr>
          <p:cNvPr id="19" name="Text 16"/>
          <p:cNvSpPr/>
          <p:nvPr/>
        </p:nvSpPr>
        <p:spPr>
          <a:xfrm>
            <a:off x="645438" y="6000036"/>
            <a:ext cx="5655588" cy="295037"/>
          </a:xfrm>
          <a:prstGeom prst="rect">
            <a:avLst/>
          </a:prstGeom>
          <a:noFill/>
          <a:ln/>
        </p:spPr>
        <p:txBody>
          <a:bodyPr wrap="none" lIns="0" tIns="0" rIns="0" bIns="0" rtlCol="0" anchor="t"/>
          <a:lstStyle/>
          <a:p>
            <a:pPr marL="0" indent="0" algn="r">
              <a:lnSpc>
                <a:spcPts val="2300"/>
              </a:lnSpc>
              <a:buNone/>
            </a:pPr>
            <a:r>
              <a:rPr lang="en-US" sz="1450" dirty="0">
                <a:solidFill>
                  <a:srgbClr val="404155"/>
                </a:solidFill>
                <a:latin typeface="Nobile" pitchFamily="34" charset="0"/>
                <a:ea typeface="Nobile" pitchFamily="34" charset="-122"/>
                <a:cs typeface="Nobile" pitchFamily="34" charset="-120"/>
              </a:rPr>
              <a:t>Integrate tracking and test with pharmacies.</a:t>
            </a:r>
            <a:endParaRPr lang="en-US" sz="1450" dirty="0"/>
          </a:p>
        </p:txBody>
      </p:sp>
      <p:sp>
        <p:nvSpPr>
          <p:cNvPr id="20" name="Shape 17"/>
          <p:cNvSpPr/>
          <p:nvPr/>
        </p:nvSpPr>
        <p:spPr>
          <a:xfrm>
            <a:off x="7499806" y="6650236"/>
            <a:ext cx="645438" cy="22860"/>
          </a:xfrm>
          <a:prstGeom prst="roundRect">
            <a:avLst>
              <a:gd name="adj" fmla="val 338821"/>
            </a:avLst>
          </a:prstGeom>
          <a:solidFill>
            <a:srgbClr val="B8C3DF"/>
          </a:solidFill>
          <a:ln/>
        </p:spPr>
        <p:txBody>
          <a:bodyPr/>
          <a:lstStyle/>
          <a:p>
            <a:endParaRPr lang="en-RW"/>
          </a:p>
        </p:txBody>
      </p:sp>
      <p:sp>
        <p:nvSpPr>
          <p:cNvPr id="21" name="Shape 18"/>
          <p:cNvSpPr/>
          <p:nvPr/>
        </p:nvSpPr>
        <p:spPr>
          <a:xfrm>
            <a:off x="7107734" y="6454259"/>
            <a:ext cx="414933" cy="414933"/>
          </a:xfrm>
          <a:prstGeom prst="roundRect">
            <a:avLst>
              <a:gd name="adj" fmla="val 18667"/>
            </a:avLst>
          </a:prstGeom>
          <a:solidFill>
            <a:srgbClr val="D2DDF9"/>
          </a:solidFill>
          <a:ln w="7620">
            <a:solidFill>
              <a:srgbClr val="B8C3DF"/>
            </a:solidFill>
            <a:prstDash val="solid"/>
          </a:ln>
        </p:spPr>
        <p:txBody>
          <a:bodyPr/>
          <a:lstStyle/>
          <a:p>
            <a:endParaRPr lang="en-RW"/>
          </a:p>
        </p:txBody>
      </p:sp>
      <p:sp>
        <p:nvSpPr>
          <p:cNvPr id="22" name="Text 19"/>
          <p:cNvSpPr/>
          <p:nvPr/>
        </p:nvSpPr>
        <p:spPr>
          <a:xfrm>
            <a:off x="7232630" y="6523434"/>
            <a:ext cx="165140" cy="276582"/>
          </a:xfrm>
          <a:prstGeom prst="rect">
            <a:avLst/>
          </a:prstGeom>
          <a:noFill/>
          <a:ln/>
        </p:spPr>
        <p:txBody>
          <a:bodyPr wrap="none" lIns="0" tIns="0" rIns="0" bIns="0" rtlCol="0" anchor="t"/>
          <a:lstStyle/>
          <a:p>
            <a:pPr marL="0" indent="0" algn="ctr">
              <a:lnSpc>
                <a:spcPts val="2150"/>
              </a:lnSpc>
              <a:buNone/>
            </a:pPr>
            <a:r>
              <a:rPr lang="en-US" sz="2150" dirty="0">
                <a:solidFill>
                  <a:srgbClr val="404155"/>
                </a:solidFill>
                <a:latin typeface="Alexandria" pitchFamily="34" charset="0"/>
                <a:ea typeface="Alexandria" pitchFamily="34" charset="-122"/>
                <a:cs typeface="Alexandria" pitchFamily="34" charset="-120"/>
              </a:rPr>
              <a:t>4</a:t>
            </a:r>
            <a:endParaRPr lang="en-US" sz="2150" dirty="0"/>
          </a:p>
        </p:txBody>
      </p:sp>
      <p:sp>
        <p:nvSpPr>
          <p:cNvPr id="23" name="Text 20"/>
          <p:cNvSpPr/>
          <p:nvPr/>
        </p:nvSpPr>
        <p:spPr>
          <a:xfrm>
            <a:off x="8329374" y="6431161"/>
            <a:ext cx="2974300" cy="288131"/>
          </a:xfrm>
          <a:prstGeom prst="rect">
            <a:avLst/>
          </a:prstGeom>
          <a:noFill/>
          <a:ln/>
        </p:spPr>
        <p:txBody>
          <a:bodyPr wrap="none" lIns="0" tIns="0" rIns="0" bIns="0" rtlCol="0" anchor="t"/>
          <a:lstStyle/>
          <a:p>
            <a:pPr marL="0" indent="0" algn="l">
              <a:lnSpc>
                <a:spcPts val="2250"/>
              </a:lnSpc>
              <a:buNone/>
            </a:pPr>
            <a:r>
              <a:rPr lang="en-US" sz="1800" dirty="0">
                <a:solidFill>
                  <a:srgbClr val="404155"/>
                </a:solidFill>
                <a:latin typeface="Alexandria" pitchFamily="34" charset="0"/>
                <a:ea typeface="Alexandria" pitchFamily="34" charset="-122"/>
                <a:cs typeface="Alexandria" pitchFamily="34" charset="-120"/>
              </a:rPr>
              <a:t>Deployment &amp; Monitoring</a:t>
            </a:r>
            <a:endParaRPr lang="en-US" sz="1800" dirty="0"/>
          </a:p>
        </p:txBody>
      </p:sp>
      <p:sp>
        <p:nvSpPr>
          <p:cNvPr id="24" name="Text 21"/>
          <p:cNvSpPr/>
          <p:nvPr/>
        </p:nvSpPr>
        <p:spPr>
          <a:xfrm>
            <a:off x="8329374" y="6829901"/>
            <a:ext cx="5655588" cy="295037"/>
          </a:xfrm>
          <a:prstGeom prst="rect">
            <a:avLst/>
          </a:prstGeom>
          <a:noFill/>
          <a:ln/>
        </p:spPr>
        <p:txBody>
          <a:bodyPr wrap="none" lIns="0" tIns="0" rIns="0" bIns="0" rtlCol="0" anchor="t"/>
          <a:lstStyle/>
          <a:p>
            <a:pPr marL="0" indent="0" algn="l">
              <a:lnSpc>
                <a:spcPts val="2300"/>
              </a:lnSpc>
              <a:buNone/>
            </a:pPr>
            <a:r>
              <a:rPr lang="en-US" sz="1450" dirty="0">
                <a:solidFill>
                  <a:srgbClr val="404155"/>
                </a:solidFill>
                <a:latin typeface="Nobile" pitchFamily="34" charset="0"/>
                <a:ea typeface="Nobile" pitchFamily="34" charset="-122"/>
                <a:cs typeface="Nobile" pitchFamily="34" charset="-120"/>
              </a:rPr>
              <a:t>Deploy and monitor for improvements.</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2775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Key Takeaways: Transforming Medication Access</a:t>
            </a:r>
            <a:endParaRPr lang="en-US" sz="4450" dirty="0"/>
          </a:p>
        </p:txBody>
      </p:sp>
      <p:sp>
        <p:nvSpPr>
          <p:cNvPr id="4" name="Text 1"/>
          <p:cNvSpPr/>
          <p:nvPr/>
        </p:nvSpPr>
        <p:spPr>
          <a:xfrm>
            <a:off x="793790" y="568547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Our medication availability tracking system offers a viable solution to improve healthcare access. By connecting patients and pharmacists and using technology, we enhance medication availability. We reduce unnecessary travel, and we streamline healthcare operations. Our system holds the promise of transforming medication access and impacting public health.</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25-02-20_16-39-59">
            <a:hlinkClick r:id="" action="ppaction://media"/>
            <a:extLst>
              <a:ext uri="{FF2B5EF4-FFF2-40B4-BE49-F238E27FC236}">
                <a16:creationId xmlns:a16="http://schemas.microsoft.com/office/drawing/2014/main" id="{0EE97444-00AD-5C0B-F269-A635DDFA3C8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425" y="98425"/>
            <a:ext cx="12192000" cy="6858000"/>
          </a:xfrm>
          <a:prstGeom prst="rect">
            <a:avLst/>
          </a:prstGeom>
        </p:spPr>
      </p:pic>
    </p:spTree>
    <p:extLst>
      <p:ext uri="{BB962C8B-B14F-4D97-AF65-F5344CB8AC3E}">
        <p14:creationId xmlns:p14="http://schemas.microsoft.com/office/powerpoint/2010/main" val="99072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40625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0202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The Pressing Problem: Medication Scarcity and Access Barriers</a:t>
            </a:r>
            <a:endParaRPr lang="en-US" sz="4450" dirty="0"/>
          </a:p>
        </p:txBody>
      </p:sp>
      <p:sp>
        <p:nvSpPr>
          <p:cNvPr id="3" name="Text 1"/>
          <p:cNvSpPr/>
          <p:nvPr/>
        </p:nvSpPr>
        <p:spPr>
          <a:xfrm>
            <a:off x="793790" y="3886557"/>
            <a:ext cx="3056811"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Alexandria" pitchFamily="34" charset="0"/>
                <a:ea typeface="Alexandria" pitchFamily="34" charset="-122"/>
                <a:cs typeface="Alexandria" pitchFamily="34" charset="-120"/>
              </a:rPr>
              <a:t>Remote Access Issues</a:t>
            </a:r>
            <a:endParaRPr lang="en-US" sz="2200" dirty="0"/>
          </a:p>
        </p:txBody>
      </p:sp>
      <p:sp>
        <p:nvSpPr>
          <p:cNvPr id="4" name="Text 2"/>
          <p:cNvSpPr/>
          <p:nvPr/>
        </p:nvSpPr>
        <p:spPr>
          <a:xfrm>
            <a:off x="793790" y="446770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Many individuals face significant barriers to accessing necessary medications.</a:t>
            </a:r>
            <a:endParaRPr lang="en-US" sz="1750" dirty="0"/>
          </a:p>
        </p:txBody>
      </p:sp>
      <p:sp>
        <p:nvSpPr>
          <p:cNvPr id="5" name="Text 3"/>
          <p:cNvSpPr/>
          <p:nvPr/>
        </p:nvSpPr>
        <p:spPr>
          <a:xfrm>
            <a:off x="793790" y="539757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This is primarily due to long travel distances and limited transportation.</a:t>
            </a:r>
            <a:endParaRPr lang="en-US" sz="1750" dirty="0"/>
          </a:p>
        </p:txBody>
      </p:sp>
      <p:sp>
        <p:nvSpPr>
          <p:cNvPr id="6" name="Text 4"/>
          <p:cNvSpPr/>
          <p:nvPr/>
        </p:nvSpPr>
        <p:spPr>
          <a:xfrm>
            <a:off x="7599521" y="3886557"/>
            <a:ext cx="3273266"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Alexandria" pitchFamily="34" charset="0"/>
                <a:ea typeface="Alexandria" pitchFamily="34" charset="-122"/>
                <a:cs typeface="Alexandria" pitchFamily="34" charset="-120"/>
              </a:rPr>
              <a:t>Availability Uncertainty</a:t>
            </a:r>
            <a:endParaRPr lang="en-US" sz="2200" dirty="0"/>
          </a:p>
        </p:txBody>
      </p:sp>
      <p:sp>
        <p:nvSpPr>
          <p:cNvPr id="7" name="Text 5"/>
          <p:cNvSpPr/>
          <p:nvPr/>
        </p:nvSpPr>
        <p:spPr>
          <a:xfrm>
            <a:off x="7599521" y="4467701"/>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Patients often lack real-time information on medication availability.</a:t>
            </a:r>
            <a:endParaRPr lang="en-US" sz="1750" dirty="0"/>
          </a:p>
        </p:txBody>
      </p:sp>
      <p:sp>
        <p:nvSpPr>
          <p:cNvPr id="8" name="Text 6"/>
          <p:cNvSpPr/>
          <p:nvPr/>
        </p:nvSpPr>
        <p:spPr>
          <a:xfrm>
            <a:off x="7599521" y="5397579"/>
            <a:ext cx="6244709"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This uncertainty leads to wasted trips and treatment delays.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280190" y="756642"/>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Our Innovative Solution: A Real-Time Tracking System</a:t>
            </a:r>
            <a:endParaRPr lang="en-US" sz="4450" dirty="0"/>
          </a:p>
        </p:txBody>
      </p:sp>
      <p:sp>
        <p:nvSpPr>
          <p:cNvPr id="4" name="Shape 1"/>
          <p:cNvSpPr/>
          <p:nvPr/>
        </p:nvSpPr>
        <p:spPr>
          <a:xfrm>
            <a:off x="6280190" y="3478292"/>
            <a:ext cx="510302" cy="510302"/>
          </a:xfrm>
          <a:prstGeom prst="roundRect">
            <a:avLst>
              <a:gd name="adj" fmla="val 18669"/>
            </a:avLst>
          </a:prstGeom>
          <a:solidFill>
            <a:srgbClr val="D2DDF9"/>
          </a:solidFill>
          <a:ln w="7620">
            <a:solidFill>
              <a:srgbClr val="B8C3DF"/>
            </a:solidFill>
            <a:prstDash val="solid"/>
          </a:ln>
        </p:spPr>
        <p:txBody>
          <a:bodyPr/>
          <a:lstStyle/>
          <a:p>
            <a:endParaRPr lang="en-RW"/>
          </a:p>
        </p:txBody>
      </p:sp>
      <p:sp>
        <p:nvSpPr>
          <p:cNvPr id="5" name="Text 2"/>
          <p:cNvSpPr/>
          <p:nvPr/>
        </p:nvSpPr>
        <p:spPr>
          <a:xfrm>
            <a:off x="6471523" y="3563303"/>
            <a:ext cx="127635"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1</a:t>
            </a:r>
            <a:endParaRPr lang="en-US" sz="2650" dirty="0"/>
          </a:p>
        </p:txBody>
      </p:sp>
      <p:sp>
        <p:nvSpPr>
          <p:cNvPr id="6" name="Text 3"/>
          <p:cNvSpPr/>
          <p:nvPr/>
        </p:nvSpPr>
        <p:spPr>
          <a:xfrm>
            <a:off x="7017306" y="3478292"/>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Real-Time Availability Checks</a:t>
            </a:r>
            <a:endParaRPr lang="en-US" sz="2200" dirty="0"/>
          </a:p>
        </p:txBody>
      </p:sp>
      <p:sp>
        <p:nvSpPr>
          <p:cNvPr id="7" name="Text 4"/>
          <p:cNvSpPr/>
          <p:nvPr/>
        </p:nvSpPr>
        <p:spPr>
          <a:xfrm>
            <a:off x="7017306" y="4323040"/>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Empower patients to instantly verify medication stock levels at nearby pharmacies.</a:t>
            </a:r>
            <a:endParaRPr lang="en-US" sz="1750" dirty="0"/>
          </a:p>
        </p:txBody>
      </p:sp>
      <p:sp>
        <p:nvSpPr>
          <p:cNvPr id="8" name="Shape 5"/>
          <p:cNvSpPr/>
          <p:nvPr/>
        </p:nvSpPr>
        <p:spPr>
          <a:xfrm>
            <a:off x="10171867" y="3478292"/>
            <a:ext cx="510302" cy="510302"/>
          </a:xfrm>
          <a:prstGeom prst="roundRect">
            <a:avLst>
              <a:gd name="adj" fmla="val 18669"/>
            </a:avLst>
          </a:prstGeom>
          <a:solidFill>
            <a:srgbClr val="D2DDF9"/>
          </a:solidFill>
          <a:ln w="7620">
            <a:solidFill>
              <a:srgbClr val="B8C3DF"/>
            </a:solidFill>
            <a:prstDash val="solid"/>
          </a:ln>
        </p:spPr>
        <p:txBody>
          <a:bodyPr/>
          <a:lstStyle/>
          <a:p>
            <a:endParaRPr lang="en-RW"/>
          </a:p>
        </p:txBody>
      </p:sp>
      <p:sp>
        <p:nvSpPr>
          <p:cNvPr id="9" name="Text 6"/>
          <p:cNvSpPr/>
          <p:nvPr/>
        </p:nvSpPr>
        <p:spPr>
          <a:xfrm>
            <a:off x="10327481" y="3563303"/>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2</a:t>
            </a:r>
            <a:endParaRPr lang="en-US" sz="2650" dirty="0"/>
          </a:p>
        </p:txBody>
      </p:sp>
      <p:sp>
        <p:nvSpPr>
          <p:cNvPr id="10" name="Text 7"/>
          <p:cNvSpPr/>
          <p:nvPr/>
        </p:nvSpPr>
        <p:spPr>
          <a:xfrm>
            <a:off x="10908983" y="3478292"/>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Pharmacist Stock Updates</a:t>
            </a:r>
            <a:endParaRPr lang="en-US" sz="2200" dirty="0"/>
          </a:p>
        </p:txBody>
      </p:sp>
      <p:sp>
        <p:nvSpPr>
          <p:cNvPr id="11" name="Text 8"/>
          <p:cNvSpPr/>
          <p:nvPr/>
        </p:nvSpPr>
        <p:spPr>
          <a:xfrm>
            <a:off x="10908983" y="4323040"/>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Enable pharmacists to efficiently manage inventory and send alerts on medication availability.</a:t>
            </a:r>
            <a:endParaRPr lang="en-US" sz="1750" dirty="0"/>
          </a:p>
        </p:txBody>
      </p:sp>
      <p:sp>
        <p:nvSpPr>
          <p:cNvPr id="12" name="Shape 9"/>
          <p:cNvSpPr/>
          <p:nvPr/>
        </p:nvSpPr>
        <p:spPr>
          <a:xfrm>
            <a:off x="6280190" y="6256615"/>
            <a:ext cx="510302" cy="510302"/>
          </a:xfrm>
          <a:prstGeom prst="roundRect">
            <a:avLst>
              <a:gd name="adj" fmla="val 18669"/>
            </a:avLst>
          </a:prstGeom>
          <a:solidFill>
            <a:srgbClr val="D2DDF9"/>
          </a:solidFill>
          <a:ln w="7620">
            <a:solidFill>
              <a:srgbClr val="B8C3DF"/>
            </a:solidFill>
            <a:prstDash val="solid"/>
          </a:ln>
        </p:spPr>
        <p:txBody>
          <a:bodyPr/>
          <a:lstStyle/>
          <a:p>
            <a:endParaRPr lang="en-RW"/>
          </a:p>
        </p:txBody>
      </p:sp>
      <p:sp>
        <p:nvSpPr>
          <p:cNvPr id="13" name="Text 10"/>
          <p:cNvSpPr/>
          <p:nvPr/>
        </p:nvSpPr>
        <p:spPr>
          <a:xfrm>
            <a:off x="6435090" y="6341626"/>
            <a:ext cx="200382" cy="340281"/>
          </a:xfrm>
          <a:prstGeom prst="rect">
            <a:avLst/>
          </a:prstGeom>
          <a:noFill/>
          <a:ln/>
        </p:spPr>
        <p:txBody>
          <a:bodyPr wrap="none" lIns="0" tIns="0" rIns="0" bIns="0" rtlCol="0" anchor="t"/>
          <a:lstStyle/>
          <a:p>
            <a:pPr marL="0" indent="0" algn="ctr">
              <a:lnSpc>
                <a:spcPts val="2650"/>
              </a:lnSpc>
              <a:buNone/>
            </a:pPr>
            <a:r>
              <a:rPr lang="en-US" sz="2650" dirty="0">
                <a:solidFill>
                  <a:srgbClr val="404155"/>
                </a:solidFill>
                <a:latin typeface="Alexandria" pitchFamily="34" charset="0"/>
                <a:ea typeface="Alexandria" pitchFamily="34" charset="-122"/>
                <a:cs typeface="Alexandria" pitchFamily="34" charset="-120"/>
              </a:rPr>
              <a:t>3</a:t>
            </a:r>
            <a:endParaRPr lang="en-US" sz="2650" dirty="0"/>
          </a:p>
        </p:txBody>
      </p:sp>
      <p:sp>
        <p:nvSpPr>
          <p:cNvPr id="14" name="Text 11"/>
          <p:cNvSpPr/>
          <p:nvPr/>
        </p:nvSpPr>
        <p:spPr>
          <a:xfrm>
            <a:off x="7017306" y="6256615"/>
            <a:ext cx="4010263" cy="354330"/>
          </a:xfrm>
          <a:prstGeom prst="rect">
            <a:avLst/>
          </a:prstGeom>
          <a:noFill/>
          <a:ln/>
        </p:spPr>
        <p:txBody>
          <a:bodyPr wrap="none" lIns="0" tIns="0" rIns="0" bIns="0" rtlCol="0" anchor="t"/>
          <a:lstStyle/>
          <a:p>
            <a:pPr marL="0" indent="0">
              <a:lnSpc>
                <a:spcPts val="2750"/>
              </a:lnSpc>
              <a:buNone/>
            </a:pPr>
            <a:r>
              <a:rPr lang="en-US" sz="2200" dirty="0">
                <a:solidFill>
                  <a:srgbClr val="404155"/>
                </a:solidFill>
                <a:latin typeface="Alexandria" pitchFamily="34" charset="0"/>
                <a:ea typeface="Alexandria" pitchFamily="34" charset="-122"/>
                <a:cs typeface="Alexandria" pitchFamily="34" charset="-120"/>
              </a:rPr>
              <a:t>Reduced Unnecessary Travel</a:t>
            </a:r>
            <a:endParaRPr lang="en-US" sz="2200" dirty="0"/>
          </a:p>
        </p:txBody>
      </p:sp>
      <p:sp>
        <p:nvSpPr>
          <p:cNvPr id="15" name="Text 12"/>
          <p:cNvSpPr/>
          <p:nvPr/>
        </p:nvSpPr>
        <p:spPr>
          <a:xfrm>
            <a:off x="7017306" y="6747034"/>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Minimize travel time and costs for patients by providing accurate medication information.</a:t>
            </a:r>
            <a:endParaRPr lang="en-US" sz="1750" dirty="0"/>
          </a:p>
        </p:txBody>
      </p:sp>
      <p:pic>
        <p:nvPicPr>
          <p:cNvPr id="17" name="Picture 16" descr="A screenshot of a phone&#10;&#10;AI-generated content may be incorrect.">
            <a:extLst>
              <a:ext uri="{FF2B5EF4-FFF2-40B4-BE49-F238E27FC236}">
                <a16:creationId xmlns:a16="http://schemas.microsoft.com/office/drawing/2014/main" id="{69133507-49AD-60BE-D6F0-5B07F699792D}"/>
              </a:ext>
            </a:extLst>
          </p:cNvPr>
          <p:cNvPicPr>
            <a:picLocks noChangeAspect="1"/>
          </p:cNvPicPr>
          <p:nvPr/>
        </p:nvPicPr>
        <p:blipFill>
          <a:blip r:embed="rId3"/>
          <a:stretch>
            <a:fillRect/>
          </a:stretch>
        </p:blipFill>
        <p:spPr>
          <a:xfrm>
            <a:off x="174171" y="-232170"/>
            <a:ext cx="4833258" cy="827150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64858" y="600908"/>
            <a:ext cx="13100685" cy="1365885"/>
          </a:xfrm>
          <a:prstGeom prst="rect">
            <a:avLst/>
          </a:prstGeom>
          <a:noFill/>
          <a:ln/>
        </p:spPr>
        <p:txBody>
          <a:bodyPr wrap="square" lIns="0" tIns="0" rIns="0" bIns="0" rtlCol="0" anchor="t"/>
          <a:lstStyle/>
          <a:p>
            <a:pPr marL="0" indent="0">
              <a:lnSpc>
                <a:spcPts val="5350"/>
              </a:lnSpc>
              <a:buNone/>
            </a:pPr>
            <a:r>
              <a:rPr lang="en-US" sz="4300" dirty="0">
                <a:solidFill>
                  <a:srgbClr val="1B1B27"/>
                </a:solidFill>
                <a:latin typeface="Alexandria" pitchFamily="34" charset="0"/>
                <a:ea typeface="Alexandria" pitchFamily="34" charset="-122"/>
                <a:cs typeface="Alexandria" pitchFamily="34" charset="-120"/>
              </a:rPr>
              <a:t>Target Users: Empowering Patients and Pharmacists</a:t>
            </a:r>
            <a:endParaRPr lang="en-US" sz="4300" dirty="0"/>
          </a:p>
        </p:txBody>
      </p:sp>
      <p:sp>
        <p:nvSpPr>
          <p:cNvPr id="4" name="Text 1"/>
          <p:cNvSpPr/>
          <p:nvPr/>
        </p:nvSpPr>
        <p:spPr>
          <a:xfrm>
            <a:off x="764858" y="6479500"/>
            <a:ext cx="3643670" cy="341352"/>
          </a:xfrm>
          <a:prstGeom prst="rect">
            <a:avLst/>
          </a:prstGeom>
          <a:noFill/>
          <a:ln/>
        </p:spPr>
        <p:txBody>
          <a:bodyPr wrap="none" lIns="0" tIns="0" rIns="0" bIns="0" rtlCol="0" anchor="t"/>
          <a:lstStyle/>
          <a:p>
            <a:pPr marL="0" indent="0" algn="l">
              <a:lnSpc>
                <a:spcPts val="2650"/>
              </a:lnSpc>
              <a:buNone/>
            </a:pPr>
            <a:r>
              <a:rPr lang="en-US" sz="2150" dirty="0">
                <a:solidFill>
                  <a:srgbClr val="404155"/>
                </a:solidFill>
                <a:latin typeface="Alexandria" pitchFamily="34" charset="0"/>
                <a:ea typeface="Alexandria" pitchFamily="34" charset="-122"/>
                <a:cs typeface="Alexandria" pitchFamily="34" charset="-120"/>
              </a:rPr>
              <a:t>Damasene Nshuti (Patient)</a:t>
            </a:r>
            <a:endParaRPr lang="en-US" sz="2150" dirty="0"/>
          </a:p>
        </p:txBody>
      </p:sp>
      <p:sp>
        <p:nvSpPr>
          <p:cNvPr id="5" name="Text 2"/>
          <p:cNvSpPr/>
          <p:nvPr/>
        </p:nvSpPr>
        <p:spPr>
          <a:xfrm>
            <a:off x="764858" y="6951940"/>
            <a:ext cx="6386393" cy="699135"/>
          </a:xfrm>
          <a:prstGeom prst="rect">
            <a:avLst/>
          </a:prstGeom>
          <a:noFill/>
          <a:ln/>
        </p:spPr>
        <p:txBody>
          <a:bodyPr wrap="square" lIns="0" tIns="0" rIns="0" bIns="0" rtlCol="0" anchor="t"/>
          <a:lstStyle/>
          <a:p>
            <a:pPr marL="0" indent="0" algn="l">
              <a:lnSpc>
                <a:spcPts val="2750"/>
              </a:lnSpc>
              <a:buNone/>
            </a:pPr>
            <a:r>
              <a:rPr lang="en-US" sz="1700" dirty="0">
                <a:solidFill>
                  <a:srgbClr val="404155"/>
                </a:solidFill>
                <a:latin typeface="Nobile" pitchFamily="34" charset="0"/>
                <a:ea typeface="Nobile" pitchFamily="34" charset="-122"/>
                <a:cs typeface="Nobile" pitchFamily="34" charset="-120"/>
              </a:rPr>
              <a:t>A rural resident needing chronic medication, checks availability before traveling.</a:t>
            </a:r>
            <a:endParaRPr lang="en-US" sz="1700" dirty="0"/>
          </a:p>
        </p:txBody>
      </p:sp>
      <p:pic>
        <p:nvPicPr>
          <p:cNvPr id="6" name="Image 1" descr="preencoded.png"/>
          <p:cNvPicPr>
            <a:picLocks noChangeAspect="1"/>
          </p:cNvPicPr>
          <p:nvPr/>
        </p:nvPicPr>
        <p:blipFill>
          <a:blip r:embed="rId3"/>
          <a:stretch>
            <a:fillRect/>
          </a:stretch>
        </p:blipFill>
        <p:spPr>
          <a:xfrm>
            <a:off x="7479030" y="2403753"/>
            <a:ext cx="6152912" cy="3802737"/>
          </a:xfrm>
          <a:prstGeom prst="rect">
            <a:avLst/>
          </a:prstGeom>
        </p:spPr>
      </p:pic>
      <p:sp>
        <p:nvSpPr>
          <p:cNvPr id="7" name="Text 3"/>
          <p:cNvSpPr/>
          <p:nvPr/>
        </p:nvSpPr>
        <p:spPr>
          <a:xfrm>
            <a:off x="7479030" y="6479619"/>
            <a:ext cx="2731532" cy="341352"/>
          </a:xfrm>
          <a:prstGeom prst="rect">
            <a:avLst/>
          </a:prstGeom>
          <a:noFill/>
          <a:ln/>
        </p:spPr>
        <p:txBody>
          <a:bodyPr wrap="none" lIns="0" tIns="0" rIns="0" bIns="0" rtlCol="0" anchor="t"/>
          <a:lstStyle/>
          <a:p>
            <a:pPr marL="0" indent="0" algn="l">
              <a:lnSpc>
                <a:spcPts val="2650"/>
              </a:lnSpc>
              <a:buNone/>
            </a:pPr>
            <a:r>
              <a:rPr lang="en-US" sz="2150" dirty="0">
                <a:solidFill>
                  <a:srgbClr val="404155"/>
                </a:solidFill>
                <a:latin typeface="Alexandria" pitchFamily="34" charset="0"/>
                <a:ea typeface="Alexandria" pitchFamily="34" charset="-122"/>
                <a:cs typeface="Alexandria" pitchFamily="34" charset="-120"/>
              </a:rPr>
              <a:t>Local Pharmacist</a:t>
            </a:r>
            <a:endParaRPr lang="en-US" sz="2150" dirty="0"/>
          </a:p>
        </p:txBody>
      </p:sp>
      <p:sp>
        <p:nvSpPr>
          <p:cNvPr id="8" name="Text 4"/>
          <p:cNvSpPr/>
          <p:nvPr/>
        </p:nvSpPr>
        <p:spPr>
          <a:xfrm>
            <a:off x="7479030" y="6952059"/>
            <a:ext cx="6386513" cy="699135"/>
          </a:xfrm>
          <a:prstGeom prst="rect">
            <a:avLst/>
          </a:prstGeom>
          <a:noFill/>
          <a:ln/>
        </p:spPr>
        <p:txBody>
          <a:bodyPr wrap="square" lIns="0" tIns="0" rIns="0" bIns="0" rtlCol="0" anchor="t"/>
          <a:lstStyle/>
          <a:p>
            <a:pPr marL="0" indent="0" algn="l">
              <a:lnSpc>
                <a:spcPts val="2750"/>
              </a:lnSpc>
              <a:buNone/>
            </a:pPr>
            <a:r>
              <a:rPr lang="en-US" sz="1700" dirty="0">
                <a:solidFill>
                  <a:srgbClr val="404155"/>
                </a:solidFill>
                <a:latin typeface="Nobile" pitchFamily="34" charset="0"/>
                <a:ea typeface="Nobile" pitchFamily="34" charset="-122"/>
                <a:cs typeface="Nobile" pitchFamily="34" charset="-120"/>
              </a:rPr>
              <a:t>Manages inventory, updates stock, and notifies customers about availability.</a:t>
            </a:r>
            <a:endParaRPr lang="en-US" sz="1700" dirty="0"/>
          </a:p>
        </p:txBody>
      </p:sp>
      <p:pic>
        <p:nvPicPr>
          <p:cNvPr id="10" name="Picture 9">
            <a:extLst>
              <a:ext uri="{FF2B5EF4-FFF2-40B4-BE49-F238E27FC236}">
                <a16:creationId xmlns:a16="http://schemas.microsoft.com/office/drawing/2014/main" id="{619BD93B-2AE0-0E10-7722-A8801423608F}"/>
              </a:ext>
            </a:extLst>
          </p:cNvPr>
          <p:cNvPicPr>
            <a:picLocks noChangeAspect="1"/>
          </p:cNvPicPr>
          <p:nvPr/>
        </p:nvPicPr>
        <p:blipFill>
          <a:blip r:embed="rId4"/>
          <a:stretch>
            <a:fillRect/>
          </a:stretch>
        </p:blipFill>
        <p:spPr>
          <a:xfrm>
            <a:off x="2017486" y="1814286"/>
            <a:ext cx="3278633" cy="453412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32190"/>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Key Desirability Factors: Time, Cost, and Peace of Mind</a:t>
            </a:r>
            <a:endParaRPr lang="en-US" sz="4450" dirty="0"/>
          </a:p>
        </p:txBody>
      </p:sp>
      <p:pic>
        <p:nvPicPr>
          <p:cNvPr id="4" name="Image 1" descr="preencoded.png"/>
          <p:cNvPicPr>
            <a:picLocks noChangeAspect="1"/>
          </p:cNvPicPr>
          <p:nvPr/>
        </p:nvPicPr>
        <p:blipFill>
          <a:blip r:embed="rId4"/>
          <a:stretch>
            <a:fillRect/>
          </a:stretch>
        </p:blipFill>
        <p:spPr>
          <a:xfrm>
            <a:off x="793790" y="3798689"/>
            <a:ext cx="566976" cy="566976"/>
          </a:xfrm>
          <a:prstGeom prst="rect">
            <a:avLst/>
          </a:prstGeom>
        </p:spPr>
      </p:pic>
      <p:sp>
        <p:nvSpPr>
          <p:cNvPr id="5" name="Text 1"/>
          <p:cNvSpPr/>
          <p:nvPr/>
        </p:nvSpPr>
        <p:spPr>
          <a:xfrm>
            <a:off x="793790" y="4592479"/>
            <a:ext cx="2291953"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Saves Time</a:t>
            </a:r>
            <a:endParaRPr lang="en-US" sz="2200" dirty="0"/>
          </a:p>
        </p:txBody>
      </p:sp>
      <p:sp>
        <p:nvSpPr>
          <p:cNvPr id="6" name="Text 2"/>
          <p:cNvSpPr/>
          <p:nvPr/>
        </p:nvSpPr>
        <p:spPr>
          <a:xfrm>
            <a:off x="793790" y="5082897"/>
            <a:ext cx="2291953" cy="1814513"/>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Reduces travel time by ensuring medication availability beforehand.</a:t>
            </a:r>
            <a:endParaRPr lang="en-US" sz="1750" dirty="0"/>
          </a:p>
        </p:txBody>
      </p:sp>
      <p:pic>
        <p:nvPicPr>
          <p:cNvPr id="7" name="Image 2" descr="preencoded.png"/>
          <p:cNvPicPr>
            <a:picLocks noChangeAspect="1"/>
          </p:cNvPicPr>
          <p:nvPr/>
        </p:nvPicPr>
        <p:blipFill>
          <a:blip r:embed="rId5"/>
          <a:stretch>
            <a:fillRect/>
          </a:stretch>
        </p:blipFill>
        <p:spPr>
          <a:xfrm>
            <a:off x="3425904" y="3798689"/>
            <a:ext cx="566976" cy="566976"/>
          </a:xfrm>
          <a:prstGeom prst="rect">
            <a:avLst/>
          </a:prstGeom>
        </p:spPr>
      </p:pic>
      <p:sp>
        <p:nvSpPr>
          <p:cNvPr id="8" name="Text 3"/>
          <p:cNvSpPr/>
          <p:nvPr/>
        </p:nvSpPr>
        <p:spPr>
          <a:xfrm>
            <a:off x="3425904" y="4592479"/>
            <a:ext cx="2292072"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Reduces Costs</a:t>
            </a:r>
            <a:endParaRPr lang="en-US" sz="2200" dirty="0"/>
          </a:p>
        </p:txBody>
      </p:sp>
      <p:sp>
        <p:nvSpPr>
          <p:cNvPr id="9" name="Text 4"/>
          <p:cNvSpPr/>
          <p:nvPr/>
        </p:nvSpPr>
        <p:spPr>
          <a:xfrm>
            <a:off x="3425904" y="5082897"/>
            <a:ext cx="2292072" cy="1451610"/>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Minimizes unnecessary travel expenses for patients.</a:t>
            </a:r>
            <a:endParaRPr lang="en-US" sz="1750" dirty="0"/>
          </a:p>
        </p:txBody>
      </p:sp>
      <p:pic>
        <p:nvPicPr>
          <p:cNvPr id="10" name="Image 3" descr="preencoded.png"/>
          <p:cNvPicPr>
            <a:picLocks noChangeAspect="1"/>
          </p:cNvPicPr>
          <p:nvPr/>
        </p:nvPicPr>
        <p:blipFill>
          <a:blip r:embed="rId6"/>
          <a:stretch>
            <a:fillRect/>
          </a:stretch>
        </p:blipFill>
        <p:spPr>
          <a:xfrm>
            <a:off x="6058138" y="3798689"/>
            <a:ext cx="566976" cy="566976"/>
          </a:xfrm>
          <a:prstGeom prst="rect">
            <a:avLst/>
          </a:prstGeom>
        </p:spPr>
      </p:pic>
      <p:sp>
        <p:nvSpPr>
          <p:cNvPr id="11" name="Text 5"/>
          <p:cNvSpPr/>
          <p:nvPr/>
        </p:nvSpPr>
        <p:spPr>
          <a:xfrm>
            <a:off x="6058138" y="4592479"/>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Enhances Access</a:t>
            </a:r>
            <a:endParaRPr lang="en-US" sz="2200" dirty="0"/>
          </a:p>
        </p:txBody>
      </p:sp>
      <p:sp>
        <p:nvSpPr>
          <p:cNvPr id="12" name="Text 6"/>
          <p:cNvSpPr/>
          <p:nvPr/>
        </p:nvSpPr>
        <p:spPr>
          <a:xfrm>
            <a:off x="6058138" y="5437227"/>
            <a:ext cx="2291953" cy="1088708"/>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Improves healthcare access, especially in remote locations.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60571"/>
            <a:ext cx="10968157" cy="708779"/>
          </a:xfrm>
          <a:prstGeom prst="rect">
            <a:avLst/>
          </a:prstGeom>
          <a:noFill/>
          <a:ln/>
        </p:spPr>
        <p:txBody>
          <a:bodyPr wrap="non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Viability: A Sustainable Business Model</a:t>
            </a:r>
            <a:endParaRPr lang="en-US" sz="4450" dirty="0"/>
          </a:p>
        </p:txBody>
      </p:sp>
      <p:sp>
        <p:nvSpPr>
          <p:cNvPr id="3" name="Text 1"/>
          <p:cNvSpPr/>
          <p:nvPr/>
        </p:nvSpPr>
        <p:spPr>
          <a:xfrm>
            <a:off x="1743789" y="4028242"/>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404155"/>
                </a:solidFill>
                <a:latin typeface="Alexandria" pitchFamily="34" charset="0"/>
                <a:ea typeface="Alexandria" pitchFamily="34" charset="-122"/>
                <a:cs typeface="Alexandria" pitchFamily="34" charset="-120"/>
              </a:rPr>
              <a:t>Local Partnerships</a:t>
            </a:r>
            <a:endParaRPr lang="en-US" sz="2200" dirty="0"/>
          </a:p>
        </p:txBody>
      </p:sp>
      <p:pic>
        <p:nvPicPr>
          <p:cNvPr id="4" name="Image 0" descr="preencoded.png"/>
          <p:cNvPicPr>
            <a:picLocks noChangeAspect="1"/>
          </p:cNvPicPr>
          <p:nvPr/>
        </p:nvPicPr>
        <p:blipFill>
          <a:blip r:embed="rId3"/>
          <a:stretch>
            <a:fillRect/>
          </a:stretch>
        </p:blipFill>
        <p:spPr>
          <a:xfrm>
            <a:off x="5032653" y="1922978"/>
            <a:ext cx="4564975" cy="4564975"/>
          </a:xfrm>
          <a:prstGeom prst="rect">
            <a:avLst/>
          </a:prstGeom>
        </p:spPr>
      </p:pic>
      <p:sp>
        <p:nvSpPr>
          <p:cNvPr id="5" name="Text 2"/>
          <p:cNvSpPr/>
          <p:nvPr/>
        </p:nvSpPr>
        <p:spPr>
          <a:xfrm>
            <a:off x="5687854" y="3703915"/>
            <a:ext cx="106323" cy="453509"/>
          </a:xfrm>
          <a:prstGeom prst="rect">
            <a:avLst/>
          </a:prstGeom>
          <a:noFill/>
          <a:ln/>
        </p:spPr>
        <p:txBody>
          <a:bodyPr wrap="none" lIns="0" tIns="0" rIns="0" bIns="0" rtlCol="0" anchor="t"/>
          <a:lstStyle/>
          <a:p>
            <a:pPr marL="0" indent="0">
              <a:lnSpc>
                <a:spcPts val="3550"/>
              </a:lnSpc>
              <a:buNone/>
            </a:pPr>
            <a:r>
              <a:rPr lang="en-US" sz="2200" dirty="0">
                <a:solidFill>
                  <a:srgbClr val="404155"/>
                </a:solidFill>
                <a:latin typeface="Alexandria" pitchFamily="34" charset="0"/>
                <a:ea typeface="Alexandria" pitchFamily="34" charset="-122"/>
                <a:cs typeface="Alexandria" pitchFamily="34" charset="-120"/>
              </a:rPr>
              <a:t>1</a:t>
            </a:r>
            <a:endParaRPr lang="en-US" sz="2200" dirty="0"/>
          </a:p>
        </p:txBody>
      </p:sp>
      <p:sp>
        <p:nvSpPr>
          <p:cNvPr id="6" name="Text 3"/>
          <p:cNvSpPr/>
          <p:nvPr/>
        </p:nvSpPr>
        <p:spPr>
          <a:xfrm>
            <a:off x="9937790" y="280201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Subscription Model</a:t>
            </a:r>
            <a:endParaRPr lang="en-US" sz="2200" dirty="0"/>
          </a:p>
        </p:txBody>
      </p:sp>
      <p:pic>
        <p:nvPicPr>
          <p:cNvPr id="7" name="Image 1" descr="preencoded.png"/>
          <p:cNvPicPr>
            <a:picLocks noChangeAspect="1"/>
          </p:cNvPicPr>
          <p:nvPr/>
        </p:nvPicPr>
        <p:blipFill>
          <a:blip r:embed="rId4"/>
          <a:stretch>
            <a:fillRect/>
          </a:stretch>
        </p:blipFill>
        <p:spPr>
          <a:xfrm>
            <a:off x="5032653" y="1922978"/>
            <a:ext cx="4564975" cy="4564975"/>
          </a:xfrm>
          <a:prstGeom prst="rect">
            <a:avLst/>
          </a:prstGeom>
        </p:spPr>
      </p:pic>
      <p:sp>
        <p:nvSpPr>
          <p:cNvPr id="8" name="Text 4"/>
          <p:cNvSpPr/>
          <p:nvPr/>
        </p:nvSpPr>
        <p:spPr>
          <a:xfrm>
            <a:off x="8256984" y="2752844"/>
            <a:ext cx="165854" cy="453509"/>
          </a:xfrm>
          <a:prstGeom prst="rect">
            <a:avLst/>
          </a:prstGeom>
          <a:noFill/>
          <a:ln/>
        </p:spPr>
        <p:txBody>
          <a:bodyPr wrap="none" lIns="0" tIns="0" rIns="0" bIns="0" rtlCol="0" anchor="t"/>
          <a:lstStyle/>
          <a:p>
            <a:pPr marL="0" indent="0">
              <a:lnSpc>
                <a:spcPts val="3550"/>
              </a:lnSpc>
              <a:buNone/>
            </a:pPr>
            <a:r>
              <a:rPr lang="en-US" sz="2200" dirty="0">
                <a:solidFill>
                  <a:srgbClr val="404155"/>
                </a:solidFill>
                <a:latin typeface="Alexandria" pitchFamily="34" charset="0"/>
                <a:ea typeface="Alexandria" pitchFamily="34" charset="-122"/>
                <a:cs typeface="Alexandria" pitchFamily="34" charset="-120"/>
              </a:rPr>
              <a:t>2</a:t>
            </a:r>
            <a:endParaRPr lang="en-US" sz="2200" dirty="0"/>
          </a:p>
        </p:txBody>
      </p:sp>
      <p:sp>
        <p:nvSpPr>
          <p:cNvPr id="9" name="Text 5"/>
          <p:cNvSpPr/>
          <p:nvPr/>
        </p:nvSpPr>
        <p:spPr>
          <a:xfrm>
            <a:off x="9937790" y="52545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Data Insights</a:t>
            </a:r>
            <a:endParaRPr lang="en-US" sz="2200" dirty="0"/>
          </a:p>
        </p:txBody>
      </p:sp>
      <p:pic>
        <p:nvPicPr>
          <p:cNvPr id="10" name="Image 2" descr="preencoded.png"/>
          <p:cNvPicPr>
            <a:picLocks noChangeAspect="1"/>
          </p:cNvPicPr>
          <p:nvPr/>
        </p:nvPicPr>
        <p:blipFill>
          <a:blip r:embed="rId5"/>
          <a:stretch>
            <a:fillRect/>
          </a:stretch>
        </p:blipFill>
        <p:spPr>
          <a:xfrm>
            <a:off x="5032653" y="1922978"/>
            <a:ext cx="4564975" cy="4564975"/>
          </a:xfrm>
          <a:prstGeom prst="rect">
            <a:avLst/>
          </a:prstGeom>
        </p:spPr>
      </p:pic>
      <p:sp>
        <p:nvSpPr>
          <p:cNvPr id="11" name="Text 6"/>
          <p:cNvSpPr/>
          <p:nvPr/>
        </p:nvSpPr>
        <p:spPr>
          <a:xfrm>
            <a:off x="7780734" y="5479018"/>
            <a:ext cx="166926" cy="453509"/>
          </a:xfrm>
          <a:prstGeom prst="rect">
            <a:avLst/>
          </a:prstGeom>
          <a:noFill/>
          <a:ln/>
        </p:spPr>
        <p:txBody>
          <a:bodyPr wrap="none" lIns="0" tIns="0" rIns="0" bIns="0" rtlCol="0" anchor="t"/>
          <a:lstStyle/>
          <a:p>
            <a:pPr marL="0" indent="0">
              <a:lnSpc>
                <a:spcPts val="3550"/>
              </a:lnSpc>
              <a:buNone/>
            </a:pPr>
            <a:r>
              <a:rPr lang="en-US" sz="2200" dirty="0">
                <a:solidFill>
                  <a:srgbClr val="404155"/>
                </a:solidFill>
                <a:latin typeface="Alexandria" pitchFamily="34" charset="0"/>
                <a:ea typeface="Alexandria" pitchFamily="34" charset="-122"/>
                <a:cs typeface="Alexandria" pitchFamily="34" charset="-120"/>
              </a:rPr>
              <a:t>3</a:t>
            </a:r>
            <a:endParaRPr lang="en-US" sz="2200" dirty="0"/>
          </a:p>
        </p:txBody>
      </p:sp>
      <p:sp>
        <p:nvSpPr>
          <p:cNvPr id="12" name="Text 7"/>
          <p:cNvSpPr/>
          <p:nvPr/>
        </p:nvSpPr>
        <p:spPr>
          <a:xfrm>
            <a:off x="793790" y="6743105"/>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404155"/>
                </a:solidFill>
                <a:latin typeface="Nobile" pitchFamily="34" charset="0"/>
                <a:ea typeface="Nobile" pitchFamily="34" charset="-122"/>
                <a:cs typeface="Nobile" pitchFamily="34" charset="-120"/>
              </a:rPr>
              <a:t>Our business model relies on strategic partnerships with local pharmacies. A subscription model for premium features generates recurring revenue. We provide data insights for healthcare providers that optimize medication distribution.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280190" y="73116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B1B27"/>
                </a:solidFill>
                <a:latin typeface="Alexandria" pitchFamily="34" charset="0"/>
                <a:ea typeface="Alexandria" pitchFamily="34" charset="-122"/>
                <a:cs typeface="Alexandria" pitchFamily="34" charset="-120"/>
              </a:rPr>
              <a:t>Feasibility: Streamlined Technology Requirements</a:t>
            </a:r>
            <a:endParaRPr lang="en-US" sz="4450" dirty="0"/>
          </a:p>
        </p:txBody>
      </p:sp>
      <p:pic>
        <p:nvPicPr>
          <p:cNvPr id="4" name="Image 1" descr="preencoded.png"/>
          <p:cNvPicPr>
            <a:picLocks noChangeAspect="1"/>
          </p:cNvPicPr>
          <p:nvPr/>
        </p:nvPicPr>
        <p:blipFill>
          <a:blip r:embed="rId3"/>
          <a:stretch>
            <a:fillRect/>
          </a:stretch>
        </p:blipFill>
        <p:spPr>
          <a:xfrm>
            <a:off x="6280190" y="2488883"/>
            <a:ext cx="1134070" cy="1669852"/>
          </a:xfrm>
          <a:prstGeom prst="rect">
            <a:avLst/>
          </a:prstGeom>
        </p:spPr>
      </p:pic>
      <p:sp>
        <p:nvSpPr>
          <p:cNvPr id="5" name="Text 1"/>
          <p:cNvSpPr/>
          <p:nvPr/>
        </p:nvSpPr>
        <p:spPr>
          <a:xfrm>
            <a:off x="7754422" y="2715697"/>
            <a:ext cx="4066461"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Real-time Inventory Tracking</a:t>
            </a:r>
            <a:endParaRPr lang="en-US" sz="2200" dirty="0"/>
          </a:p>
        </p:txBody>
      </p:sp>
      <p:sp>
        <p:nvSpPr>
          <p:cNvPr id="6" name="Text 2"/>
          <p:cNvSpPr/>
          <p:nvPr/>
        </p:nvSpPr>
        <p:spPr>
          <a:xfrm>
            <a:off x="7754422" y="3206115"/>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Enables pharmacists to instantly update and manage medication stock levels.</a:t>
            </a:r>
            <a:endParaRPr lang="en-US" sz="1750" dirty="0"/>
          </a:p>
        </p:txBody>
      </p:sp>
      <p:pic>
        <p:nvPicPr>
          <p:cNvPr id="7" name="Image 2" descr="preencoded.png"/>
          <p:cNvPicPr>
            <a:picLocks noChangeAspect="1"/>
          </p:cNvPicPr>
          <p:nvPr/>
        </p:nvPicPr>
        <p:blipFill>
          <a:blip r:embed="rId4"/>
          <a:stretch>
            <a:fillRect/>
          </a:stretch>
        </p:blipFill>
        <p:spPr>
          <a:xfrm>
            <a:off x="6280190" y="4158734"/>
            <a:ext cx="1134070" cy="1669852"/>
          </a:xfrm>
          <a:prstGeom prst="rect">
            <a:avLst/>
          </a:prstGeom>
        </p:spPr>
      </p:pic>
      <p:sp>
        <p:nvSpPr>
          <p:cNvPr id="8" name="Text 3"/>
          <p:cNvSpPr/>
          <p:nvPr/>
        </p:nvSpPr>
        <p:spPr>
          <a:xfrm>
            <a:off x="7754422" y="4385548"/>
            <a:ext cx="3623548"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Mobile App Development</a:t>
            </a:r>
            <a:endParaRPr lang="en-US" sz="2200" dirty="0"/>
          </a:p>
        </p:txBody>
      </p:sp>
      <p:sp>
        <p:nvSpPr>
          <p:cNvPr id="9" name="Text 4"/>
          <p:cNvSpPr/>
          <p:nvPr/>
        </p:nvSpPr>
        <p:spPr>
          <a:xfrm>
            <a:off x="7754422" y="487596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Provides a user-friendly interface for patients and pharmacists.</a:t>
            </a:r>
            <a:endParaRPr lang="en-US" sz="1750" dirty="0"/>
          </a:p>
        </p:txBody>
      </p:sp>
      <p:pic>
        <p:nvPicPr>
          <p:cNvPr id="10" name="Image 3" descr="preencoded.png"/>
          <p:cNvPicPr>
            <a:picLocks noChangeAspect="1"/>
          </p:cNvPicPr>
          <p:nvPr/>
        </p:nvPicPr>
        <p:blipFill>
          <a:blip r:embed="rId5"/>
          <a:stretch>
            <a:fillRect/>
          </a:stretch>
        </p:blipFill>
        <p:spPr>
          <a:xfrm>
            <a:off x="6280190" y="5828586"/>
            <a:ext cx="1134070" cy="1669852"/>
          </a:xfrm>
          <a:prstGeom prst="rect">
            <a:avLst/>
          </a:prstGeom>
        </p:spPr>
      </p:pic>
      <p:sp>
        <p:nvSpPr>
          <p:cNvPr id="11" name="Text 5"/>
          <p:cNvSpPr/>
          <p:nvPr/>
        </p:nvSpPr>
        <p:spPr>
          <a:xfrm>
            <a:off x="7754422" y="6055400"/>
            <a:ext cx="4184809" cy="354330"/>
          </a:xfrm>
          <a:prstGeom prst="rect">
            <a:avLst/>
          </a:prstGeom>
          <a:noFill/>
          <a:ln/>
        </p:spPr>
        <p:txBody>
          <a:bodyPr wrap="none" lIns="0" tIns="0" rIns="0" bIns="0" rtlCol="0" anchor="t"/>
          <a:lstStyle/>
          <a:p>
            <a:pPr marL="0" indent="0" algn="l">
              <a:lnSpc>
                <a:spcPts val="2750"/>
              </a:lnSpc>
              <a:buNone/>
            </a:pPr>
            <a:r>
              <a:rPr lang="en-US" sz="2200" dirty="0">
                <a:solidFill>
                  <a:srgbClr val="404155"/>
                </a:solidFill>
                <a:latin typeface="Alexandria" pitchFamily="34" charset="0"/>
                <a:ea typeface="Alexandria" pitchFamily="34" charset="-122"/>
                <a:cs typeface="Alexandria" pitchFamily="34" charset="-120"/>
              </a:rPr>
              <a:t>Pharmacy System Integration</a:t>
            </a:r>
            <a:endParaRPr lang="en-US" sz="2200" dirty="0"/>
          </a:p>
        </p:txBody>
      </p:sp>
      <p:sp>
        <p:nvSpPr>
          <p:cNvPr id="12" name="Text 6"/>
          <p:cNvSpPr/>
          <p:nvPr/>
        </p:nvSpPr>
        <p:spPr>
          <a:xfrm>
            <a:off x="7754422" y="6545818"/>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Ensures seamless data exchange and accurate medication information.</a:t>
            </a:r>
            <a:endParaRPr lang="en-US" sz="1750" dirty="0"/>
          </a:p>
        </p:txBody>
      </p:sp>
      <p:pic>
        <p:nvPicPr>
          <p:cNvPr id="14" name="Picture 13">
            <a:extLst>
              <a:ext uri="{FF2B5EF4-FFF2-40B4-BE49-F238E27FC236}">
                <a16:creationId xmlns:a16="http://schemas.microsoft.com/office/drawing/2014/main" id="{38BE6699-122F-21AD-A21C-B01ACC0DF4CF}"/>
              </a:ext>
            </a:extLst>
          </p:cNvPr>
          <p:cNvPicPr>
            <a:picLocks noChangeAspect="1"/>
          </p:cNvPicPr>
          <p:nvPr/>
        </p:nvPicPr>
        <p:blipFill>
          <a:blip r:embed="rId6"/>
          <a:stretch>
            <a:fillRect/>
          </a:stretch>
        </p:blipFill>
        <p:spPr>
          <a:xfrm>
            <a:off x="793790" y="503401"/>
            <a:ext cx="3806428" cy="722279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862"/>
          </a:xfrm>
          <a:prstGeom prst="rect">
            <a:avLst/>
          </a:prstGeom>
        </p:spPr>
      </p:pic>
      <p:sp>
        <p:nvSpPr>
          <p:cNvPr id="3" name="Text 0"/>
          <p:cNvSpPr/>
          <p:nvPr/>
        </p:nvSpPr>
        <p:spPr>
          <a:xfrm>
            <a:off x="727829" y="571857"/>
            <a:ext cx="7688342" cy="1299686"/>
          </a:xfrm>
          <a:prstGeom prst="rect">
            <a:avLst/>
          </a:prstGeom>
          <a:noFill/>
          <a:ln/>
        </p:spPr>
        <p:txBody>
          <a:bodyPr wrap="square" lIns="0" tIns="0" rIns="0" bIns="0" rtlCol="0" anchor="t"/>
          <a:lstStyle/>
          <a:p>
            <a:pPr marL="0" indent="0">
              <a:lnSpc>
                <a:spcPts val="5100"/>
              </a:lnSpc>
              <a:buNone/>
            </a:pPr>
            <a:r>
              <a:rPr lang="en-US" sz="4050" dirty="0">
                <a:solidFill>
                  <a:srgbClr val="1B1B27"/>
                </a:solidFill>
                <a:latin typeface="Alexandria" pitchFamily="34" charset="0"/>
                <a:ea typeface="Alexandria" pitchFamily="34" charset="-122"/>
                <a:cs typeface="Alexandria" pitchFamily="34" charset="-120"/>
              </a:rPr>
              <a:t>Key Features: Wireframe Highlights</a:t>
            </a:r>
            <a:endParaRPr lang="en-US" sz="4050" dirty="0"/>
          </a:p>
        </p:txBody>
      </p:sp>
      <p:sp>
        <p:nvSpPr>
          <p:cNvPr id="4" name="Shape 1"/>
          <p:cNvSpPr/>
          <p:nvPr/>
        </p:nvSpPr>
        <p:spPr>
          <a:xfrm>
            <a:off x="727829" y="2183368"/>
            <a:ext cx="7688342" cy="1213247"/>
          </a:xfrm>
          <a:prstGeom prst="roundRect">
            <a:avLst>
              <a:gd name="adj" fmla="val 7199"/>
            </a:avLst>
          </a:prstGeom>
          <a:solidFill>
            <a:srgbClr val="D2DDF9"/>
          </a:solidFill>
          <a:ln w="7620">
            <a:solidFill>
              <a:srgbClr val="B8C3DF"/>
            </a:solidFill>
            <a:prstDash val="solid"/>
          </a:ln>
        </p:spPr>
        <p:txBody>
          <a:bodyPr/>
          <a:lstStyle/>
          <a:p>
            <a:endParaRPr lang="en-RW"/>
          </a:p>
        </p:txBody>
      </p:sp>
      <p:sp>
        <p:nvSpPr>
          <p:cNvPr id="5" name="Text 2"/>
          <p:cNvSpPr/>
          <p:nvPr/>
        </p:nvSpPr>
        <p:spPr>
          <a:xfrm>
            <a:off x="943332" y="2398871"/>
            <a:ext cx="2599372" cy="324802"/>
          </a:xfrm>
          <a:prstGeom prst="rect">
            <a:avLst/>
          </a:prstGeom>
          <a:noFill/>
          <a:ln/>
        </p:spPr>
        <p:txBody>
          <a:bodyPr wrap="none" lIns="0" tIns="0" rIns="0" bIns="0" rtlCol="0" anchor="t"/>
          <a:lstStyle/>
          <a:p>
            <a:pPr marL="0" indent="0">
              <a:lnSpc>
                <a:spcPts val="2550"/>
              </a:lnSpc>
              <a:buNone/>
            </a:pPr>
            <a:r>
              <a:rPr lang="en-US" sz="2000" dirty="0">
                <a:solidFill>
                  <a:srgbClr val="404155"/>
                </a:solidFill>
                <a:latin typeface="Alexandria" pitchFamily="34" charset="0"/>
                <a:ea typeface="Alexandria" pitchFamily="34" charset="-122"/>
                <a:cs typeface="Alexandria" pitchFamily="34" charset="-120"/>
              </a:rPr>
              <a:t>Login/Register</a:t>
            </a:r>
            <a:endParaRPr lang="en-US" sz="2000" dirty="0"/>
          </a:p>
        </p:txBody>
      </p:sp>
      <p:sp>
        <p:nvSpPr>
          <p:cNvPr id="6" name="Text 3"/>
          <p:cNvSpPr/>
          <p:nvPr/>
        </p:nvSpPr>
        <p:spPr>
          <a:xfrm>
            <a:off x="943332" y="2848332"/>
            <a:ext cx="7257336" cy="332780"/>
          </a:xfrm>
          <a:prstGeom prst="rect">
            <a:avLst/>
          </a:prstGeom>
          <a:noFill/>
          <a:ln/>
        </p:spPr>
        <p:txBody>
          <a:bodyPr wrap="none" lIns="0" tIns="0" rIns="0" bIns="0" rtlCol="0" anchor="t"/>
          <a:lstStyle/>
          <a:p>
            <a:pPr marL="0" indent="0">
              <a:lnSpc>
                <a:spcPts val="2600"/>
              </a:lnSpc>
              <a:buNone/>
            </a:pPr>
            <a:r>
              <a:rPr lang="en-US" sz="1600" dirty="0">
                <a:solidFill>
                  <a:srgbClr val="404155"/>
                </a:solidFill>
                <a:latin typeface="Nobile" pitchFamily="34" charset="0"/>
                <a:ea typeface="Nobile" pitchFamily="34" charset="-122"/>
                <a:cs typeface="Nobile" pitchFamily="34" charset="-120"/>
              </a:rPr>
              <a:t>Secure authentication for patients and pharmacists.</a:t>
            </a:r>
            <a:endParaRPr lang="en-US" sz="1600" dirty="0"/>
          </a:p>
        </p:txBody>
      </p:sp>
      <p:sp>
        <p:nvSpPr>
          <p:cNvPr id="7" name="Shape 4"/>
          <p:cNvSpPr/>
          <p:nvPr/>
        </p:nvSpPr>
        <p:spPr>
          <a:xfrm>
            <a:off x="727829" y="3604498"/>
            <a:ext cx="7688342" cy="1213247"/>
          </a:xfrm>
          <a:prstGeom prst="roundRect">
            <a:avLst>
              <a:gd name="adj" fmla="val 7199"/>
            </a:avLst>
          </a:prstGeom>
          <a:solidFill>
            <a:srgbClr val="D2DDF9"/>
          </a:solidFill>
          <a:ln w="7620">
            <a:solidFill>
              <a:srgbClr val="B8C3DF"/>
            </a:solidFill>
            <a:prstDash val="solid"/>
          </a:ln>
        </p:spPr>
        <p:txBody>
          <a:bodyPr/>
          <a:lstStyle/>
          <a:p>
            <a:endParaRPr lang="en-RW"/>
          </a:p>
        </p:txBody>
      </p:sp>
      <p:sp>
        <p:nvSpPr>
          <p:cNvPr id="8" name="Text 5"/>
          <p:cNvSpPr/>
          <p:nvPr/>
        </p:nvSpPr>
        <p:spPr>
          <a:xfrm>
            <a:off x="943332" y="3820001"/>
            <a:ext cx="2646759" cy="324802"/>
          </a:xfrm>
          <a:prstGeom prst="rect">
            <a:avLst/>
          </a:prstGeom>
          <a:noFill/>
          <a:ln/>
        </p:spPr>
        <p:txBody>
          <a:bodyPr wrap="none" lIns="0" tIns="0" rIns="0" bIns="0" rtlCol="0" anchor="t"/>
          <a:lstStyle/>
          <a:p>
            <a:pPr marL="0" indent="0">
              <a:lnSpc>
                <a:spcPts val="2550"/>
              </a:lnSpc>
              <a:buNone/>
            </a:pPr>
            <a:r>
              <a:rPr lang="en-US" sz="2000" dirty="0">
                <a:solidFill>
                  <a:srgbClr val="404155"/>
                </a:solidFill>
                <a:latin typeface="Alexandria" pitchFamily="34" charset="0"/>
                <a:ea typeface="Alexandria" pitchFamily="34" charset="-122"/>
                <a:cs typeface="Alexandria" pitchFamily="34" charset="-120"/>
              </a:rPr>
              <a:t>Profile Management</a:t>
            </a:r>
            <a:endParaRPr lang="en-US" sz="2000" dirty="0"/>
          </a:p>
        </p:txBody>
      </p:sp>
      <p:sp>
        <p:nvSpPr>
          <p:cNvPr id="9" name="Text 6"/>
          <p:cNvSpPr/>
          <p:nvPr/>
        </p:nvSpPr>
        <p:spPr>
          <a:xfrm>
            <a:off x="943332" y="4269462"/>
            <a:ext cx="7257336" cy="332780"/>
          </a:xfrm>
          <a:prstGeom prst="rect">
            <a:avLst/>
          </a:prstGeom>
          <a:noFill/>
          <a:ln/>
        </p:spPr>
        <p:txBody>
          <a:bodyPr wrap="none" lIns="0" tIns="0" rIns="0" bIns="0" rtlCol="0" anchor="t"/>
          <a:lstStyle/>
          <a:p>
            <a:pPr marL="0" indent="0">
              <a:lnSpc>
                <a:spcPts val="2600"/>
              </a:lnSpc>
              <a:buNone/>
            </a:pPr>
            <a:r>
              <a:rPr lang="en-US" sz="1600" dirty="0">
                <a:solidFill>
                  <a:srgbClr val="404155"/>
                </a:solidFill>
                <a:latin typeface="Nobile" pitchFamily="34" charset="0"/>
                <a:ea typeface="Nobile" pitchFamily="34" charset="-122"/>
                <a:cs typeface="Nobile" pitchFamily="34" charset="-120"/>
              </a:rPr>
              <a:t>Personal information and medication list management.</a:t>
            </a:r>
            <a:endParaRPr lang="en-US" sz="1600" dirty="0"/>
          </a:p>
        </p:txBody>
      </p:sp>
      <p:sp>
        <p:nvSpPr>
          <p:cNvPr id="10" name="Shape 7"/>
          <p:cNvSpPr/>
          <p:nvPr/>
        </p:nvSpPr>
        <p:spPr>
          <a:xfrm>
            <a:off x="727829" y="5025628"/>
            <a:ext cx="7688342" cy="1213247"/>
          </a:xfrm>
          <a:prstGeom prst="roundRect">
            <a:avLst>
              <a:gd name="adj" fmla="val 7199"/>
            </a:avLst>
          </a:prstGeom>
          <a:solidFill>
            <a:srgbClr val="D2DDF9"/>
          </a:solidFill>
          <a:ln w="7620">
            <a:solidFill>
              <a:srgbClr val="B8C3DF"/>
            </a:solidFill>
            <a:prstDash val="solid"/>
          </a:ln>
        </p:spPr>
        <p:txBody>
          <a:bodyPr/>
          <a:lstStyle/>
          <a:p>
            <a:endParaRPr lang="en-RW"/>
          </a:p>
        </p:txBody>
      </p:sp>
      <p:sp>
        <p:nvSpPr>
          <p:cNvPr id="11" name="Text 8"/>
          <p:cNvSpPr/>
          <p:nvPr/>
        </p:nvSpPr>
        <p:spPr>
          <a:xfrm>
            <a:off x="943332" y="5241131"/>
            <a:ext cx="2599372" cy="324802"/>
          </a:xfrm>
          <a:prstGeom prst="rect">
            <a:avLst/>
          </a:prstGeom>
          <a:noFill/>
          <a:ln/>
        </p:spPr>
        <p:txBody>
          <a:bodyPr wrap="none" lIns="0" tIns="0" rIns="0" bIns="0" rtlCol="0" anchor="t"/>
          <a:lstStyle/>
          <a:p>
            <a:pPr marL="0" indent="0">
              <a:lnSpc>
                <a:spcPts val="2550"/>
              </a:lnSpc>
              <a:buNone/>
            </a:pPr>
            <a:r>
              <a:rPr lang="en-US" sz="2000" dirty="0">
                <a:solidFill>
                  <a:srgbClr val="404155"/>
                </a:solidFill>
                <a:latin typeface="Alexandria" pitchFamily="34" charset="0"/>
                <a:ea typeface="Alexandria" pitchFamily="34" charset="-122"/>
                <a:cs typeface="Alexandria" pitchFamily="34" charset="-120"/>
              </a:rPr>
              <a:t>Medication Search</a:t>
            </a:r>
            <a:endParaRPr lang="en-US" sz="2000" dirty="0"/>
          </a:p>
        </p:txBody>
      </p:sp>
      <p:sp>
        <p:nvSpPr>
          <p:cNvPr id="12" name="Text 9"/>
          <p:cNvSpPr/>
          <p:nvPr/>
        </p:nvSpPr>
        <p:spPr>
          <a:xfrm>
            <a:off x="943332" y="5690592"/>
            <a:ext cx="7257336" cy="332780"/>
          </a:xfrm>
          <a:prstGeom prst="rect">
            <a:avLst/>
          </a:prstGeom>
          <a:noFill/>
          <a:ln/>
        </p:spPr>
        <p:txBody>
          <a:bodyPr wrap="none" lIns="0" tIns="0" rIns="0" bIns="0" rtlCol="0" anchor="t"/>
          <a:lstStyle/>
          <a:p>
            <a:pPr marL="0" indent="0">
              <a:lnSpc>
                <a:spcPts val="2600"/>
              </a:lnSpc>
              <a:buNone/>
            </a:pPr>
            <a:r>
              <a:rPr lang="en-US" sz="1600" dirty="0">
                <a:solidFill>
                  <a:srgbClr val="404155"/>
                </a:solidFill>
                <a:latin typeface="Nobile" pitchFamily="34" charset="0"/>
                <a:ea typeface="Nobile" pitchFamily="34" charset="-122"/>
                <a:cs typeface="Nobile" pitchFamily="34" charset="-120"/>
              </a:rPr>
              <a:t>Search by location and availability.</a:t>
            </a:r>
            <a:endParaRPr lang="en-US" sz="1600" dirty="0"/>
          </a:p>
        </p:txBody>
      </p:sp>
      <p:sp>
        <p:nvSpPr>
          <p:cNvPr id="13" name="Shape 10"/>
          <p:cNvSpPr/>
          <p:nvPr/>
        </p:nvSpPr>
        <p:spPr>
          <a:xfrm>
            <a:off x="727829" y="6446758"/>
            <a:ext cx="7688342" cy="1213247"/>
          </a:xfrm>
          <a:prstGeom prst="roundRect">
            <a:avLst>
              <a:gd name="adj" fmla="val 7199"/>
            </a:avLst>
          </a:prstGeom>
          <a:solidFill>
            <a:srgbClr val="D2DDF9"/>
          </a:solidFill>
          <a:ln w="7620">
            <a:solidFill>
              <a:srgbClr val="B8C3DF"/>
            </a:solidFill>
            <a:prstDash val="solid"/>
          </a:ln>
        </p:spPr>
        <p:txBody>
          <a:bodyPr/>
          <a:lstStyle/>
          <a:p>
            <a:endParaRPr lang="en-RW"/>
          </a:p>
        </p:txBody>
      </p:sp>
      <p:sp>
        <p:nvSpPr>
          <p:cNvPr id="14" name="Text 11"/>
          <p:cNvSpPr/>
          <p:nvPr/>
        </p:nvSpPr>
        <p:spPr>
          <a:xfrm>
            <a:off x="943332" y="6662261"/>
            <a:ext cx="3031927" cy="324802"/>
          </a:xfrm>
          <a:prstGeom prst="rect">
            <a:avLst/>
          </a:prstGeom>
          <a:noFill/>
          <a:ln/>
        </p:spPr>
        <p:txBody>
          <a:bodyPr wrap="none" lIns="0" tIns="0" rIns="0" bIns="0" rtlCol="0" anchor="t"/>
          <a:lstStyle/>
          <a:p>
            <a:pPr marL="0" indent="0">
              <a:lnSpc>
                <a:spcPts val="2550"/>
              </a:lnSpc>
              <a:buNone/>
            </a:pPr>
            <a:r>
              <a:rPr lang="en-US" sz="2000" dirty="0">
                <a:solidFill>
                  <a:srgbClr val="404155"/>
                </a:solidFill>
                <a:latin typeface="Alexandria" pitchFamily="34" charset="0"/>
                <a:ea typeface="Alexandria" pitchFamily="34" charset="-122"/>
                <a:cs typeface="Alexandria" pitchFamily="34" charset="-120"/>
              </a:rPr>
              <a:t>Booking &amp; Notifications</a:t>
            </a:r>
            <a:endParaRPr lang="en-US" sz="2000" dirty="0"/>
          </a:p>
        </p:txBody>
      </p:sp>
      <p:sp>
        <p:nvSpPr>
          <p:cNvPr id="15" name="Text 12"/>
          <p:cNvSpPr/>
          <p:nvPr/>
        </p:nvSpPr>
        <p:spPr>
          <a:xfrm>
            <a:off x="943332" y="7111722"/>
            <a:ext cx="7257336" cy="332780"/>
          </a:xfrm>
          <a:prstGeom prst="rect">
            <a:avLst/>
          </a:prstGeom>
          <a:noFill/>
          <a:ln/>
        </p:spPr>
        <p:txBody>
          <a:bodyPr wrap="none" lIns="0" tIns="0" rIns="0" bIns="0" rtlCol="0" anchor="t"/>
          <a:lstStyle/>
          <a:p>
            <a:pPr marL="0" indent="0">
              <a:lnSpc>
                <a:spcPts val="2600"/>
              </a:lnSpc>
              <a:buNone/>
            </a:pPr>
            <a:r>
              <a:rPr lang="en-US" sz="1600" dirty="0">
                <a:solidFill>
                  <a:srgbClr val="404155"/>
                </a:solidFill>
                <a:latin typeface="Nobile" pitchFamily="34" charset="0"/>
                <a:ea typeface="Nobile" pitchFamily="34" charset="-122"/>
                <a:cs typeface="Nobile" pitchFamily="34" charset="-120"/>
              </a:rPr>
              <a:t>Medication alerts and refill reminders.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TotalTime>
  <Words>502</Words>
  <Application>Microsoft Office PowerPoint</Application>
  <PresentationFormat>Custom</PresentationFormat>
  <Paragraphs>80</Paragraphs>
  <Slides>12</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Alexandria</vt:lpstr>
      <vt:lpstr>Nobile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Gatete Bertrand</cp:lastModifiedBy>
  <cp:revision>3</cp:revision>
  <dcterms:created xsi:type="dcterms:W3CDTF">2025-02-20T11:00:21Z</dcterms:created>
  <dcterms:modified xsi:type="dcterms:W3CDTF">2025-02-20T14:52:00Z</dcterms:modified>
</cp:coreProperties>
</file>